
<file path=[Content_Types].xml><?xml version="1.0" encoding="utf-8"?>
<Types xmlns="http://schemas.openxmlformats.org/package/2006/content-types">
  <Default Extension="png" ContentType="image/png"/>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8" r:id="rId3"/>
    <p:sldId id="325" r:id="rId5"/>
    <p:sldId id="324" r:id="rId6"/>
    <p:sldId id="334" r:id="rId7"/>
    <p:sldId id="335" r:id="rId8"/>
    <p:sldId id="336" r:id="rId9"/>
    <p:sldId id="337" r:id="rId10"/>
    <p:sldId id="341" r:id="rId11"/>
    <p:sldId id="338" r:id="rId12"/>
    <p:sldId id="347" r:id="rId13"/>
    <p:sldId id="339" r:id="rId14"/>
    <p:sldId id="340" r:id="rId15"/>
    <p:sldId id="342" r:id="rId16"/>
  </p:sldIdLst>
  <p:sldSz cx="24384000" cy="13716000"/>
  <p:notesSz cx="6858000" cy="9144000"/>
  <p:custDataLst>
    <p:tags r:id="rId20"/>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286" userDrawn="1">
          <p15:clr>
            <a:srgbClr val="A4A3A4"/>
          </p15:clr>
        </p15:guide>
        <p15:guide id="2" pos="76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0"/>
    <p:restoredTop sz="75084"/>
  </p:normalViewPr>
  <p:slideViewPr>
    <p:cSldViewPr snapToGrid="0" snapToObjects="1" showGuides="1">
      <p:cViewPr>
        <p:scale>
          <a:sx n="40" d="100"/>
          <a:sy n="40" d="100"/>
        </p:scale>
        <p:origin x="-336" y="80"/>
      </p:cViewPr>
      <p:guideLst>
        <p:guide orient="horz" pos="4286"/>
        <p:guide pos="76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p:txBody>
      </p:sp>
      <p:sp>
        <p:nvSpPr>
          <p:cNvPr id="117" name="Shape 11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778000" y="2298700"/>
            <a:ext cx="20828000" cy="4648200"/>
          </a:xfrm>
          <a:prstGeom prst="rect">
            <a:avLst/>
          </a:prstGeom>
        </p:spPr>
        <p:txBody>
          <a:bodyPr anchor="b"/>
          <a:lstStyle/>
          <a:p>
            <a:r>
              <a:t>标题文本</a:t>
            </a:r>
          </a:p>
        </p:txBody>
      </p:sp>
      <p:sp>
        <p:nvSpPr>
          <p:cNvPr id="12" name="Shape 12"/>
          <p:cNvSpPr>
            <a:spLocks noGrp="1"/>
          </p:cNvSpPr>
          <p:nvPr>
            <p:ph type="body" sz="quarter" idx="1" hasCustomPrompt="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Shape 93"/>
          <p:cNvSpPr>
            <a:spLocks noGrp="1"/>
          </p:cNvSpPr>
          <p:nvPr>
            <p:ph type="body" sz="quarter" idx="13" hasCustomPrompt="1"/>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hasCustomPrompt="1"/>
          </p:nvPr>
        </p:nvSpPr>
        <p:spPr>
          <a:xfrm>
            <a:off x="2387600" y="5975349"/>
            <a:ext cx="19621500" cy="1028701"/>
          </a:xfrm>
          <a:prstGeom prst="rect">
            <a:avLst/>
          </a:prstGeom>
        </p:spPr>
        <p:txBody>
          <a:bodyPr>
            <a:spAutoFit/>
          </a:bodyPr>
          <a:lstStyle>
            <a:lvl1pPr marL="0" indent="0" algn="ctr">
              <a:spcBef>
                <a:spcPts val="0"/>
              </a:spcBef>
              <a:buSzTx/>
              <a:buNone/>
            </a:lvl1pPr>
          </a:lstStyle>
          <a:p>
            <a:r>
              <a:t>“在此键入引文。”</a:t>
            </a:r>
          </a:p>
        </p:txBody>
      </p:sp>
      <p:sp>
        <p:nvSpPr>
          <p:cNvPr id="95" name="Shape 95"/>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p:txBody>
      </p:sp>
      <p:sp>
        <p:nvSpPr>
          <p:cNvPr id="103" name="Shape 10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p:txBody>
      </p:sp>
      <p:sp>
        <p:nvSpPr>
          <p:cNvPr id="21" name="Shape 21"/>
          <p:cNvSpPr>
            <a:spLocks noGrp="1"/>
          </p:cNvSpPr>
          <p:nvPr>
            <p:ph type="title" hasCustomPrompt="1"/>
          </p:nvPr>
        </p:nvSpPr>
        <p:spPr>
          <a:xfrm>
            <a:off x="635000" y="9448800"/>
            <a:ext cx="23114000" cy="2006600"/>
          </a:xfrm>
          <a:prstGeom prst="rect">
            <a:avLst/>
          </a:prstGeom>
        </p:spPr>
        <p:txBody>
          <a:bodyPr anchor="b"/>
          <a:lstStyle/>
          <a:p>
            <a:r>
              <a:t>标题文本</a:t>
            </a:r>
          </a:p>
        </p:txBody>
      </p:sp>
      <p:sp>
        <p:nvSpPr>
          <p:cNvPr id="22" name="Shape 22"/>
          <p:cNvSpPr>
            <a:spLocks noGrp="1"/>
          </p:cNvSpPr>
          <p:nvPr>
            <p:ph type="body" sz="quarter" idx="1" hasCustomPrompt="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Shape 2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Shape 30"/>
          <p:cNvSpPr>
            <a:spLocks noGrp="1"/>
          </p:cNvSpPr>
          <p:nvPr>
            <p:ph type="title" hasCustomPrompt="1"/>
          </p:nvPr>
        </p:nvSpPr>
        <p:spPr>
          <a:xfrm>
            <a:off x="1778000" y="4533900"/>
            <a:ext cx="20828000" cy="4648200"/>
          </a:xfrm>
          <a:prstGeom prst="rect">
            <a:avLst/>
          </a:prstGeom>
        </p:spPr>
        <p:txBody>
          <a:bodyPr/>
          <a:lstStyle/>
          <a:p>
            <a:r>
              <a:t>标题文本</a:t>
            </a:r>
          </a:p>
        </p:txBody>
      </p:sp>
      <p:sp>
        <p:nvSpPr>
          <p:cNvPr id="31" name="Shape 3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p:txBody>
      </p:sp>
      <p:sp>
        <p:nvSpPr>
          <p:cNvPr id="39" name="Shape 39"/>
          <p:cNvSpPr>
            <a:spLocks noGrp="1"/>
          </p:cNvSpPr>
          <p:nvPr>
            <p:ph type="title" hasCustomPrompt="1"/>
          </p:nvPr>
        </p:nvSpPr>
        <p:spPr>
          <a:xfrm>
            <a:off x="1651000" y="1104900"/>
            <a:ext cx="10223500" cy="5613400"/>
          </a:xfrm>
          <a:prstGeom prst="rect">
            <a:avLst/>
          </a:prstGeom>
        </p:spPr>
        <p:txBody>
          <a:bodyPr anchor="b"/>
          <a:lstStyle>
            <a:lvl1pPr>
              <a:defRPr sz="8400"/>
            </a:lvl1pPr>
          </a:lstStyle>
          <a:p>
            <a:r>
              <a:t>标题文本</a:t>
            </a:r>
          </a:p>
        </p:txBody>
      </p:sp>
      <p:sp>
        <p:nvSpPr>
          <p:cNvPr id="40" name="Shape 40"/>
          <p:cNvSpPr>
            <a:spLocks noGrp="1"/>
          </p:cNvSpPr>
          <p:nvPr>
            <p:ph type="body" sz="quarter" idx="1" hasCustomPrompt="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Shape 48"/>
          <p:cNvSpPr>
            <a:spLocks noGrp="1"/>
          </p:cNvSpPr>
          <p:nvPr>
            <p:ph type="title" hasCustomPrompt="1"/>
          </p:nvPr>
        </p:nvSpPr>
        <p:spPr>
          <a:prstGeom prst="rect">
            <a:avLst/>
          </a:prstGeom>
        </p:spPr>
        <p:txBody>
          <a:bodyPr/>
          <a:lstStyle/>
          <a:p>
            <a:r>
              <a:t>标题文本</a:t>
            </a:r>
          </a:p>
        </p:txBody>
      </p:sp>
      <p:sp>
        <p:nvSpPr>
          <p:cNvPr id="49" name="Shape 4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Shape 56"/>
          <p:cNvSpPr>
            <a:spLocks noGrp="1"/>
          </p:cNvSpPr>
          <p:nvPr>
            <p:ph type="title" hasCustomPrompt="1"/>
          </p:nvPr>
        </p:nvSpPr>
        <p:spPr>
          <a:xfrm>
            <a:off x="0" y="0"/>
            <a:ext cx="24384000" cy="1805940"/>
          </a:xfrm>
          <a:prstGeom prst="rect">
            <a:avLst/>
          </a:prstGeom>
        </p:spPr>
        <p:txBody>
          <a:bodyPr/>
          <a:lstStyle/>
          <a:p>
            <a:r>
              <a:t>标题文本</a:t>
            </a:r>
          </a:p>
        </p:txBody>
      </p:sp>
      <p:sp>
        <p:nvSpPr>
          <p:cNvPr id="57" name="Shape 57"/>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p:txBody>
      </p:sp>
      <p:sp>
        <p:nvSpPr>
          <p:cNvPr id="66" name="Shape 66"/>
          <p:cNvSpPr>
            <a:spLocks noGrp="1"/>
          </p:cNvSpPr>
          <p:nvPr>
            <p:ph type="title" hasCustomPrompt="1"/>
          </p:nvPr>
        </p:nvSpPr>
        <p:spPr>
          <a:prstGeom prst="rect">
            <a:avLst/>
          </a:prstGeom>
        </p:spPr>
        <p:txBody>
          <a:bodyPr/>
          <a:lstStyle/>
          <a:p>
            <a:r>
              <a:t>标题文本</a:t>
            </a:r>
          </a:p>
        </p:txBody>
      </p:sp>
      <p:sp>
        <p:nvSpPr>
          <p:cNvPr id="67" name="Shape 67"/>
          <p:cNvSpPr>
            <a:spLocks noGrp="1"/>
          </p:cNvSpPr>
          <p:nvPr>
            <p:ph type="body" sz="half" idx="1" hasCustomPrompt="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Shape 75"/>
          <p:cNvSpPr>
            <a:spLocks noGrp="1"/>
          </p:cNvSpPr>
          <p:nvPr>
            <p:ph type="body" idx="1" hasCustomPrompt="1"/>
          </p:nvPr>
        </p:nvSpPr>
        <p:spPr>
          <a:xfrm>
            <a:off x="1689100" y="1778000"/>
            <a:ext cx="21005800" cy="101473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p:txBody>
      </p:sp>
      <p:sp>
        <p:nvSpPr>
          <p:cNvPr id="86" name="Shape 8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cstate="email"/>
          <a:stretch>
            <a:fillRect/>
          </a:stretch>
        </p:blipFill>
        <p:spPr>
          <a:xfrm>
            <a:off x="128196" y="184721"/>
            <a:ext cx="24133884" cy="12865799"/>
          </a:xfrm>
          <a:prstGeom prst="rect">
            <a:avLst/>
          </a:prstGeom>
        </p:spPr>
      </p:pic>
      <p:sp>
        <p:nvSpPr>
          <p:cNvPr id="2" name="Shape 2"/>
          <p:cNvSpPr>
            <a:spLocks noGrp="1"/>
          </p:cNvSpPr>
          <p:nvPr>
            <p:ph type="title"/>
          </p:nvPr>
        </p:nvSpPr>
        <p:spPr>
          <a:xfrm>
            <a:off x="0" y="0"/>
            <a:ext cx="24384000" cy="2171700"/>
          </a:xfrm>
          <a:prstGeom prst="rect">
            <a:avLst/>
          </a:prstGeom>
          <a:ln w="12700">
            <a:miter lim="400000"/>
          </a:ln>
        </p:spPr>
        <p:txBody>
          <a:bodyPr lIns="50800" tIns="50800" rIns="50800" bIns="50800" anchor="ctr">
            <a:normAutofit/>
          </a:bodyPr>
          <a:lstStyle/>
          <a:p>
            <a:r>
              <a:rPr dirty="0"/>
              <a:t>标题文本</a:t>
            </a:r>
            <a:endParaRPr dirty="0"/>
          </a:p>
        </p:txBody>
      </p:sp>
      <p:sp>
        <p:nvSpPr>
          <p:cNvPr id="3" name="Shape 3"/>
          <p:cNvSpPr>
            <a:spLocks noGrp="1"/>
          </p:cNvSpPr>
          <p:nvPr>
            <p:ph type="body" idx="1"/>
          </p:nvPr>
        </p:nvSpPr>
        <p:spPr>
          <a:xfrm>
            <a:off x="1689100" y="3238500"/>
            <a:ext cx="21005800" cy="9207500"/>
          </a:xfrm>
          <a:prstGeom prst="rect">
            <a:avLst/>
          </a:prstGeom>
          <a:ln w="12700">
            <a:miter lim="400000"/>
          </a:ln>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fld>
            <a:endParaRPr/>
          </a:p>
        </p:txBody>
      </p:sp>
      <p:sp>
        <p:nvSpPr>
          <p:cNvPr id="8" name="Rectangle 7"/>
          <p:cNvSpPr/>
          <p:nvPr userDrawn="1"/>
        </p:nvSpPr>
        <p:spPr>
          <a:xfrm>
            <a:off x="0" y="13081000"/>
            <a:ext cx="24384000" cy="665843"/>
          </a:xfrm>
          <a:prstGeom prst="rect">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marL="0" marR="0" indent="0" algn="ctr" defTabSz="825500" rtl="0" latinLnBrk="0">
        <a:lnSpc>
          <a:spcPct val="100000"/>
        </a:lnSpc>
        <a:spcBef>
          <a:spcPts val="0"/>
        </a:spcBef>
        <a:spcAft>
          <a:spcPts val="0"/>
        </a:spcAft>
        <a:buClrTx/>
        <a:buSzTx/>
        <a:buFontTx/>
        <a:buNone/>
        <a:defRPr sz="6000" b="1" i="0" u="none" strike="noStrike" cap="none" spc="0" baseline="0">
          <a:ln>
            <a:noFill/>
          </a:ln>
          <a:solidFill>
            <a:schemeClr val="accent1"/>
          </a:solidFill>
          <a:uFillTx/>
          <a:latin typeface="微软雅黑" panose="020B0503020204020204" charset="-122"/>
          <a:ea typeface="微软雅黑" panose="020B0503020204020204" charset="-122"/>
          <a:cs typeface="微软雅黑" panose="020B0503020204020204" charset="-122"/>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tiff"/><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3.tif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 y="4219155"/>
            <a:ext cx="24384001" cy="1641475"/>
          </a:xfrm>
          <a:prstGeom prst="rect">
            <a:avLst/>
          </a:prstGeom>
          <a:noFill/>
          <a:ln w="12700">
            <a:miter lim="400000"/>
          </a:ln>
        </p:spPr>
        <p:txBody>
          <a:bodyPr wrap="square" lIns="50800" tIns="50800" rIns="50800" bIns="50800" anchor="ctr">
            <a:spAutoFit/>
          </a:bodyPr>
          <a:lstStyle>
            <a:lvl1pPr>
              <a:defRPr sz="8000">
                <a:solidFill>
                  <a:srgbClr val="FFFFFF"/>
                </a:solidFill>
                <a:latin typeface="Helvetica"/>
                <a:ea typeface="Helvetica"/>
                <a:cs typeface="Helvetica"/>
                <a:sym typeface="Helvetica"/>
              </a:defRPr>
            </a:lvl1pPr>
          </a:lstStyle>
          <a:p>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“步道乐跑”</a:t>
            </a:r>
            <a:r>
              <a:rPr lang="en-US" altLang="zh-CN" sz="10000" b="1" dirty="0">
                <a:solidFill>
                  <a:schemeClr val="accent1"/>
                </a:solidFill>
                <a:latin typeface="微软雅黑" panose="020B0503020204020204" charset="-122"/>
                <a:ea typeface="微软雅黑" panose="020B0503020204020204" charset="-122"/>
                <a:cs typeface="微软雅黑" panose="020B0503020204020204" charset="-122"/>
              </a:rPr>
              <a:t>app</a:t>
            </a:r>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使用</a:t>
            </a:r>
            <a:r>
              <a:rPr lang="zh-CN" altLang="en-US" sz="10000" b="1" dirty="0" smtClean="0">
                <a:solidFill>
                  <a:schemeClr val="accent1"/>
                </a:solidFill>
                <a:latin typeface="微软雅黑" panose="020B0503020204020204" charset="-122"/>
                <a:ea typeface="微软雅黑" panose="020B0503020204020204" charset="-122"/>
                <a:cs typeface="微软雅黑" panose="020B0503020204020204" charset="-122"/>
              </a:rPr>
              <a:t>手册</a:t>
            </a:r>
            <a:endPar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8" name="Shape 123"/>
          <p:cNvSpPr/>
          <p:nvPr/>
        </p:nvSpPr>
        <p:spPr>
          <a:xfrm>
            <a:off x="718457" y="5874903"/>
            <a:ext cx="24384001" cy="1025922"/>
          </a:xfrm>
          <a:prstGeom prst="rect">
            <a:avLst/>
          </a:prstGeom>
          <a:noFill/>
          <a:ln w="12700">
            <a:miter lim="400000"/>
          </a:ln>
        </p:spPr>
        <p:txBody>
          <a:bodyPr wrap="square" lIns="50800" tIns="50800" rIns="50800" bIns="50800" anchor="ctr">
            <a:spAutoFit/>
          </a:bodyPr>
          <a:lstStyle>
            <a:lvl1pPr algn="l" defTabSz="457200">
              <a:defRPr sz="3200">
                <a:solidFill>
                  <a:srgbClr val="FFFFFF"/>
                </a:solidFill>
                <a:latin typeface="PingFang SC Light"/>
                <a:ea typeface="PingFang SC Light"/>
                <a:cs typeface="PingFang SC Light"/>
                <a:sym typeface="PingFang SC Light"/>
              </a:defRPr>
            </a:lvl1pPr>
          </a:lstStyle>
          <a:p>
            <a:pPr algn="ctr"/>
            <a:endParaRPr sz="6000" dirty="0">
              <a:solidFill>
                <a:schemeClr val="tx2"/>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042516" y="6534118"/>
            <a:ext cx="523220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0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校园智慧体育平台</a:t>
            </a:r>
            <a:endParaRPr kumimoji="0" lang="zh-CN" altLang="en-US" sz="5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使用以及</a:t>
            </a:r>
            <a:r>
              <a:rPr lang="zh-CN" altLang="en-US" kern="1200" dirty="0" smtClean="0">
                <a:latin typeface="Arial" panose="020B0604020202020204" pitchFamily="34" charset="0"/>
                <a:ea typeface="微软雅黑" panose="020B0503020204020204" charset="-122"/>
                <a:cs typeface="+mn-ea"/>
              </a:rPr>
              <a:t>作弊问题</a:t>
            </a:r>
            <a:endParaRPr lang="zh-CN" altLang="en-US" kern="1200" dirty="0">
              <a:latin typeface="Arial" panose="020B0604020202020204" pitchFamily="34" charset="0"/>
              <a:ea typeface="微软雅黑" panose="020B0503020204020204" charset="-122"/>
              <a:cs typeface="+mn-ea"/>
            </a:endParaRPr>
          </a:p>
        </p:txBody>
      </p:sp>
      <p:sp>
        <p:nvSpPr>
          <p:cNvPr id="6" name="文本框 5"/>
          <p:cNvSpPr txBox="1"/>
          <p:nvPr/>
        </p:nvSpPr>
        <p:spPr>
          <a:xfrm>
            <a:off x="5161915" y="2684704"/>
            <a:ext cx="408368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smtClean="0">
                <a:ln>
                  <a:noFill/>
                </a:ln>
                <a:solidFill>
                  <a:srgbClr val="00B050"/>
                </a:solidFill>
                <a:effectLst/>
                <a:uFillTx/>
                <a:latin typeface="微软雅黑" panose="020B0503020204020204" charset="-122"/>
                <a:ea typeface="微软雅黑" panose="020B0503020204020204" charset="-122"/>
                <a:cs typeface="微软雅黑" panose="020B0503020204020204" charset="-122"/>
                <a:sym typeface="Helvetica Light"/>
              </a:rPr>
              <a:t>里程计算不准问题</a:t>
            </a:r>
            <a:endParaRPr kumimoji="0" lang="zh-CN" altLang="en-US" sz="3600" b="0" i="0" u="none" strike="noStrike" cap="none" spc="0" normalizeH="0" baseline="0" dirty="0">
              <a:ln>
                <a:noFill/>
              </a:ln>
              <a:solidFill>
                <a:srgbClr val="00B05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7" name="文本框 6"/>
          <p:cNvSpPr txBox="1"/>
          <p:nvPr/>
        </p:nvSpPr>
        <p:spPr>
          <a:xfrm>
            <a:off x="13766800" y="2619390"/>
            <a:ext cx="408368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smtClean="0">
                <a:ln>
                  <a:noFill/>
                </a:ln>
                <a:solidFill>
                  <a:srgbClr val="00B050"/>
                </a:solidFill>
                <a:effectLst/>
                <a:uFillTx/>
                <a:latin typeface="微软雅黑" panose="020B0503020204020204" charset="-122"/>
                <a:ea typeface="微软雅黑" panose="020B0503020204020204" charset="-122"/>
                <a:cs typeface="微软雅黑" panose="020B0503020204020204" charset="-122"/>
                <a:sym typeface="Helvetica Light"/>
              </a:rPr>
              <a:t>作弊问题</a:t>
            </a:r>
            <a:endParaRPr kumimoji="0" lang="zh-CN" altLang="en-US" sz="3600" b="0" i="0" u="none" strike="noStrike" cap="none" spc="0" normalizeH="0" baseline="0" dirty="0">
              <a:ln>
                <a:noFill/>
              </a:ln>
              <a:solidFill>
                <a:srgbClr val="00B05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8" name="文本框 7"/>
          <p:cNvSpPr txBox="1"/>
          <p:nvPr/>
        </p:nvSpPr>
        <p:spPr>
          <a:xfrm>
            <a:off x="4323714" y="4338597"/>
            <a:ext cx="7106286"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主要在部分</a:t>
            </a:r>
            <a:r>
              <a:rPr kumimoji="0" lang="en-US" altLang="zh-CN"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android</a:t>
            </a:r>
            <a:r>
              <a:rPr kumimoji="0" lang="zh-CN" altLang="en-US"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手机</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，系统会误杀，有两种解决方式：</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、跑步时设置屏幕常亮，程序不退到后台</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2</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、在手机里将</a:t>
            </a: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设置为白名单程序，确保系统不会主动杀死程序（不同手机操作方式不一样）</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2255498" y="4338597"/>
            <a:ext cx="7404101"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、系统会不定期进行人工智能分析，根据配速、步数以及轨迹相似度等数据判断是否作弊</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2</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、系统会根据账号、设备号判断是否存在作弊行为，比如一个手机经常有好几个号码在跑步，系统会判定这几个号码都存在作弊嫌疑</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3</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、一旦发现作弊，体育成绩将会做</a:t>
            </a: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0</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分处理</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其他常见问题</a:t>
            </a:r>
            <a:endParaRPr lang="zh-CN" altLang="en-US" kern="1200" dirty="0">
              <a:latin typeface="Arial" panose="020B0604020202020204" pitchFamily="34" charset="0"/>
              <a:ea typeface="微软雅黑" panose="020B0503020204020204" charset="-122"/>
              <a:cs typeface="+mn-ea"/>
            </a:endParaRPr>
          </a:p>
        </p:txBody>
      </p:sp>
      <p:pic>
        <p:nvPicPr>
          <p:cNvPr id="2" name="图片 1" descr="常见问题"/>
          <p:cNvPicPr>
            <a:picLocks noChangeAspect="1"/>
          </p:cNvPicPr>
          <p:nvPr/>
        </p:nvPicPr>
        <p:blipFill>
          <a:blip r:embed="rId1" cstate="email"/>
          <a:stretch>
            <a:fillRect/>
          </a:stretch>
        </p:blipFill>
        <p:spPr>
          <a:xfrm>
            <a:off x="2251710" y="2517775"/>
            <a:ext cx="5471160" cy="9731375"/>
          </a:xfrm>
          <a:prstGeom prst="rect">
            <a:avLst/>
          </a:prstGeom>
        </p:spPr>
      </p:pic>
      <p:sp>
        <p:nvSpPr>
          <p:cNvPr id="3" name="文本框 2"/>
          <p:cNvSpPr txBox="1"/>
          <p:nvPr/>
        </p:nvSpPr>
        <p:spPr>
          <a:xfrm>
            <a:off x="8336915" y="3225800"/>
            <a:ext cx="14205585" cy="91503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一.如何进行学生认证？</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在app“我的”界面，点击“去认证”，提交学号等资料等待审核即可，认证通过后，在“我的”界面会有“已认证”标志。</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二.学生认证信息错误怎么办？</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学生认证信息错误可能影响你的最终体育成绩哦！可以进入“我的”——“在线客服”，发送学生身份证明材料，如学生证照片等，联系乐跑君帮你解决哦！</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三.跑步有效，要满足什么条件？</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已认证学生身份的用户，跑步才会跟课外成绩关联，且必须满足学校设置的规则，可以在跑步界面点击右上角的问号查看学校的乐跑规则。</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一般情况下，跑步的里程达标、配速达标且跑步时经过分配的打卡点并自动打卡成功才会计算为有效成绩。</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四.每天可关联几次有效成绩？</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每天有效次数上限由学校设定，为保证持续锻炼，一般会设置为1到2次。超过上限之后，仍可使用app跑步并参与运动排名，但不会关联成绩。</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如有其它疑问或反馈，可进入“我的</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在线客服”联系乐跑君帮你解决哦</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p:txBody>
      </p:sp>
      <p:sp>
        <p:nvSpPr>
          <p:cNvPr id="6" name="文本框 5"/>
          <p:cNvSpPr txBox="1"/>
          <p:nvPr/>
        </p:nvSpPr>
        <p:spPr>
          <a:xfrm>
            <a:off x="8336915" y="2339991"/>
            <a:ext cx="174243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在</a:t>
            </a:r>
            <a:r>
              <a:rPr kumimoji="0" lang="en-US" altLang="zh-CN"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“我的”界面有常见问题的汇总，同学们可以随时查看</a:t>
            </a:r>
            <a:endPar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意见反馈</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10360025" y="3729673"/>
            <a:ext cx="8834755" cy="65659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lang="zh-CN" altLang="en-US" sz="2800" dirty="0" smtClean="0">
                <a:latin typeface="宋体" panose="02010600030101010101" pitchFamily="2" charset="-122"/>
                <a:ea typeface="宋体" panose="02010600030101010101" pitchFamily="2" charset="-122"/>
                <a:sym typeface="Helvetica Light"/>
              </a:rPr>
              <a:t>同学们在使用中遇到问题，可以随时在app</a:t>
            </a:r>
            <a:r>
              <a:rPr lang="zh-CN" altLang="en-US" sz="2800" b="1" dirty="0" smtClean="0">
                <a:latin typeface="宋体" panose="02010600030101010101" pitchFamily="2" charset="-122"/>
                <a:ea typeface="宋体" panose="02010600030101010101" pitchFamily="2" charset="-122"/>
                <a:sym typeface="Helvetica Light"/>
              </a:rPr>
              <a:t>反馈留言</a:t>
            </a:r>
            <a:r>
              <a:rPr lang="zh-CN" altLang="en-US" sz="2800" dirty="0" smtClean="0">
                <a:latin typeface="宋体" panose="02010600030101010101" pitchFamily="2" charset="-122"/>
                <a:ea typeface="宋体" panose="02010600030101010101" pitchFamily="2" charset="-122"/>
                <a:sym typeface="Helvetica Light"/>
              </a:rPr>
              <a:t>或通过在</a:t>
            </a:r>
            <a:r>
              <a:rPr lang="en-US" altLang="zh-CN" sz="2800" dirty="0" smtClean="0">
                <a:latin typeface="宋体" panose="02010600030101010101" pitchFamily="2" charset="-122"/>
                <a:ea typeface="宋体" panose="02010600030101010101" pitchFamily="2" charset="-122"/>
                <a:sym typeface="Helvetica Light"/>
              </a:rPr>
              <a:t>app</a:t>
            </a:r>
            <a:r>
              <a:rPr lang="zh-CN" altLang="en-US" sz="2800" dirty="0" smtClean="0">
                <a:latin typeface="宋体" panose="02010600030101010101" pitchFamily="2" charset="-122"/>
                <a:ea typeface="宋体" panose="02010600030101010101" pitchFamily="2" charset="-122"/>
                <a:sym typeface="Helvetica Light"/>
              </a:rPr>
              <a:t>内置的</a:t>
            </a:r>
            <a:r>
              <a:rPr lang="zh-CN" altLang="en-US" sz="2800" b="1" dirty="0" smtClean="0">
                <a:latin typeface="宋体" panose="02010600030101010101" pitchFamily="2" charset="-122"/>
                <a:ea typeface="宋体" panose="02010600030101010101" pitchFamily="2" charset="-122"/>
                <a:sym typeface="Helvetica Light"/>
              </a:rPr>
              <a:t>在线客服</a:t>
            </a:r>
            <a:r>
              <a:rPr lang="zh-CN" altLang="en-US" sz="2800" dirty="0" smtClean="0">
                <a:latin typeface="宋体" panose="02010600030101010101" pitchFamily="2" charset="-122"/>
                <a:ea typeface="宋体" panose="02010600030101010101" pitchFamily="2" charset="-122"/>
                <a:sym typeface="Helvetica Light"/>
              </a:rPr>
              <a:t>联系我们，我们</a:t>
            </a:r>
            <a:r>
              <a:rPr lang="zh-CN" altLang="en-US" sz="2800" dirty="0">
                <a:latin typeface="宋体" panose="02010600030101010101" pitchFamily="2" charset="-122"/>
                <a:ea typeface="宋体" panose="02010600030101010101" pitchFamily="2" charset="-122"/>
                <a:sym typeface="Helvetica Light"/>
              </a:rPr>
              <a:t>会第一时间与您联系并帮助您解决问题。</a:t>
            </a:r>
            <a:r>
              <a:rPr kumimoji="0" lang="zh-CN" altLang="en-US" sz="280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也可通过下列方式与我们进行联系哦！</a:t>
            </a:r>
            <a:endParaRPr kumimoji="0" lang="zh-CN" altLang="en-US" sz="280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客服电话：</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027-62434316</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客服Q Q：</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2949610052</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微信公众号：</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步道乐跑</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步道探秘QQ交流群：</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QQ群①:511023624、QQ群②:583134849</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客服邮箱</a:t>
            </a:r>
            <a:r>
              <a:rPr kumimoji="0" lang="zh-CN" altLang="en-US" sz="2800" b="1" i="0" u="none" strike="noStrike" cap="none" spc="0" normalizeH="0" baseline="0" dirty="0" smtClean="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r>
              <a:rPr kumimoji="0" lang="en-US" altLang="zh-CN" sz="2800" b="1" i="0" u="none" strike="noStrike" cap="none" spc="0" normalizeH="0" baseline="0" dirty="0" smtClean="0">
                <a:ln>
                  <a:noFill/>
                </a:ln>
                <a:solidFill>
                  <a:srgbClr val="000000"/>
                </a:solidFill>
                <a:effectLst/>
                <a:uFillTx/>
                <a:latin typeface="宋体" panose="02010600030101010101" pitchFamily="2" charset="-122"/>
                <a:ea typeface="宋体" panose="02010600030101010101" pitchFamily="2" charset="-122"/>
                <a:cs typeface="+mn-cs"/>
                <a:sym typeface="Helvetica Light"/>
              </a:rPr>
              <a:t>info</a:t>
            </a:r>
            <a:r>
              <a:rPr kumimoji="0" lang="zh-CN" altLang="en-US" sz="2800" b="0" i="0" u="none" strike="noStrike" cap="none" spc="0" normalizeH="0" baseline="0" dirty="0" smtClean="0">
                <a:ln>
                  <a:noFill/>
                </a:ln>
                <a:solidFill>
                  <a:srgbClr val="000000"/>
                </a:solidFill>
                <a:effectLst/>
                <a:uFillTx/>
                <a:latin typeface="宋体" panose="02010600030101010101" pitchFamily="2" charset="-122"/>
                <a:ea typeface="宋体" panose="02010600030101010101" pitchFamily="2" charset="-122"/>
                <a:cs typeface="+mn-cs"/>
                <a:sym typeface="Helvetica Light"/>
              </a:rPr>
              <a:t>@lptiyu.com</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p:txBody>
      </p:sp>
      <p:pic>
        <p:nvPicPr>
          <p:cNvPr id="6" name="图片 5"/>
          <p:cNvPicPr>
            <a:picLocks noChangeAspect="1"/>
          </p:cNvPicPr>
          <p:nvPr/>
        </p:nvPicPr>
        <p:blipFill>
          <a:blip r:embed="rId1"/>
          <a:stretch>
            <a:fillRect/>
          </a:stretch>
        </p:blipFill>
        <p:spPr>
          <a:xfrm>
            <a:off x="2882265" y="1987550"/>
            <a:ext cx="5636260" cy="9740900"/>
          </a:xfrm>
          <a:prstGeom prst="rect">
            <a:avLst/>
          </a:prstGeom>
        </p:spPr>
      </p:pic>
      <p:pic>
        <p:nvPicPr>
          <p:cNvPr id="5" name="图片 4"/>
          <p:cNvPicPr>
            <a:picLocks noChangeAspect="1"/>
          </p:cNvPicPr>
          <p:nvPr/>
        </p:nvPicPr>
        <p:blipFill>
          <a:blip r:embed="rId2"/>
          <a:stretch>
            <a:fillRect/>
          </a:stretch>
        </p:blipFill>
        <p:spPr>
          <a:xfrm>
            <a:off x="4176395" y="7673703"/>
            <a:ext cx="3048000" cy="2959100"/>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112000" y="5343010"/>
            <a:ext cx="10160000" cy="102592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6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谢谢！</a:t>
            </a:r>
            <a:endParaRPr kumimoji="0" lang="zh-CN" altLang="en-US" sz="6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8325" y="38797"/>
            <a:ext cx="24384000" cy="1815404"/>
          </a:xfrm>
          <a:prstGeom prst="rect">
            <a:avLst/>
          </a:prstGeom>
          <a:ln w="12700">
            <a:miter lim="400000"/>
          </a:ln>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a:lstStyle>
          <a:p>
            <a:pPr hangingPunct="1"/>
            <a:r>
              <a:rPr lang="en-US" altLang="zh-CN" sz="6000" b="1" kern="1200" dirty="0" smtClean="0">
                <a:solidFill>
                  <a:schemeClr val="accent1"/>
                </a:solidFill>
                <a:latin typeface="Arial" panose="020B0604020202020204" pitchFamily="34" charset="0"/>
                <a:ea typeface="微软雅黑" panose="020B0503020204020204" charset="-122"/>
                <a:cs typeface="+mn-ea"/>
              </a:rPr>
              <a:t>app</a:t>
            </a:r>
            <a:r>
              <a:rPr lang="zh-CN" altLang="en-US" sz="6000" b="1" kern="1200" dirty="0" smtClean="0">
                <a:solidFill>
                  <a:schemeClr val="accent1"/>
                </a:solidFill>
                <a:latin typeface="Arial" panose="020B0604020202020204" pitchFamily="34" charset="0"/>
                <a:ea typeface="微软雅黑" panose="020B0503020204020204" charset="-122"/>
                <a:cs typeface="+mn-ea"/>
              </a:rPr>
              <a:t>下载方式</a:t>
            </a:r>
            <a:endParaRPr lang="zh-CN" altLang="en-US" sz="6000" b="1" kern="1200" dirty="0">
              <a:solidFill>
                <a:schemeClr val="accent1"/>
              </a:solidFill>
              <a:latin typeface="Arial" panose="020B0604020202020204" pitchFamily="34" charset="0"/>
              <a:ea typeface="微软雅黑" panose="020B0503020204020204" charset="-122"/>
              <a:cs typeface="+mn-ea"/>
            </a:endParaRPr>
          </a:p>
        </p:txBody>
      </p:sp>
      <p:sp>
        <p:nvSpPr>
          <p:cNvPr id="6" name="Text Placeholder 2"/>
          <p:cNvSpPr txBox="1"/>
          <p:nvPr/>
        </p:nvSpPr>
        <p:spPr>
          <a:xfrm>
            <a:off x="4945295" y="2209803"/>
            <a:ext cx="20291420" cy="9274627"/>
          </a:xfrm>
          <a:prstGeom prst="rect">
            <a:avLst/>
          </a:prstGeom>
          <a:ln w="12700">
            <a:miter lim="400000"/>
          </a:ln>
        </p:spPr>
        <p:txBody>
          <a:bodyPr lIns="50800" tIns="50800" rIns="50800" bIns="50800" anchor="t">
            <a:normAutofit/>
          </a:bodyPr>
          <a:lst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a:lstStyle>
          <a:p>
            <a:pPr marL="0" indent="0" hangingPunct="1">
              <a:lnSpc>
                <a:spcPct val="150000"/>
              </a:lnSpc>
              <a:spcBef>
                <a:spcPts val="2300"/>
              </a:spcBef>
              <a:buFontTx/>
              <a:buNone/>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推荐下载方式：</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通过微信</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公众号“步道乐跑</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”点击菜单</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下载”根据提示进行下载</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android</a:t>
            </a:r>
            <a:r>
              <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用户会跳转到应用宝界面，点击“普通下载”</a:t>
            </a:r>
            <a:endPar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可以避免下载应用市场</a:t>
            </a:r>
            <a:r>
              <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endParaRPr lang="zh-CN" altLang="en-US" sz="28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indent="0" hangingPunct="1">
              <a:lnSpc>
                <a:spcPct val="150000"/>
              </a:lnSpc>
              <a:spcBef>
                <a:spcPts val="2300"/>
              </a:spcBef>
              <a:buFontTx/>
              <a:buNone/>
            </a:pP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其它下载方式：</a:t>
            </a:r>
            <a:endPar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苹果（</a:t>
            </a:r>
            <a:r>
              <a:rPr lang="en-US" altLang="zh-CN" sz="2800" dirty="0" err="1" smtClean="0">
                <a:solidFill>
                  <a:schemeClr val="tx1"/>
                </a:solidFill>
                <a:latin typeface="微软雅黑" panose="020B0503020204020204" charset="-122"/>
                <a:ea typeface="微软雅黑" panose="020B0503020204020204" charset="-122"/>
                <a:cs typeface="微软雅黑" panose="020B0503020204020204" charset="-122"/>
                <a:sym typeface="+mn-ea"/>
              </a:rPr>
              <a:t>ios</a:t>
            </a: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）版在</a:t>
            </a:r>
            <a:r>
              <a:rPr lang="en-US" altLang="zh-CN"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app</a:t>
            </a: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store</a:t>
            </a: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搜索“步道乐跑”下载；</a:t>
            </a:r>
            <a:endPar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安卓（</a:t>
            </a:r>
            <a:r>
              <a:rPr lang="en-US" altLang="zh-CN"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android</a:t>
            </a: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）版可在腾讯宝等各大应用市场搜索“步道乐跑”下载。</a:t>
            </a:r>
            <a:endPar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（百度搜索请认准</a:t>
            </a:r>
            <a:r>
              <a:rPr lang="en-US" altLang="zh-CN" sz="2800" dirty="0" err="1" smtClean="0">
                <a:solidFill>
                  <a:schemeClr val="tx1"/>
                </a:solidFill>
                <a:latin typeface="微软雅黑" panose="020B0503020204020204" charset="-122"/>
                <a:ea typeface="微软雅黑" panose="020B0503020204020204" charset="-122"/>
                <a:cs typeface="微软雅黑" panose="020B0503020204020204" charset="-122"/>
                <a:sym typeface="+mn-ea"/>
              </a:rPr>
              <a:t>lptiyu.com</a:t>
            </a:r>
            <a:r>
              <a:rPr lang="en-US" altLang="zh-CN"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避免下载到过早版本导致无法使用）</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indent="0" hangingPunct="1">
              <a:spcBef>
                <a:spcPts val="2300"/>
              </a:spcBef>
              <a:buFontTx/>
              <a:buNone/>
            </a:pPr>
            <a:endParaRPr lang="en-US" altLang="zh-CN" sz="40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14927175" y="2729683"/>
            <a:ext cx="4196374" cy="4073980"/>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9578340" y="3253105"/>
            <a:ext cx="4759960" cy="8300085"/>
          </a:xfrm>
          <a:prstGeom prst="rect">
            <a:avLst/>
          </a:prstGeom>
        </p:spPr>
      </p:pic>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注册登录</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2803070" y="2349185"/>
            <a:ext cx="20149459"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根据国家实名制要求，</a:t>
            </a: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需要登录之后才能使用，</a:t>
            </a:r>
            <a:r>
              <a:rPr lang="zh-CN" altLang="en-US" sz="3600" dirty="0" smtClean="0">
                <a:latin typeface="微软雅黑" panose="020B0503020204020204" charset="-122"/>
                <a:ea typeface="微软雅黑" panose="020B0503020204020204" charset="-122"/>
                <a:cs typeface="微软雅黑" panose="020B0503020204020204" charset="-122"/>
                <a:sym typeface="Helvetica Light"/>
              </a:rPr>
              <a:t>支持通过绑定</a:t>
            </a:r>
            <a:r>
              <a:rPr lang="en-US" altLang="zh-CN" sz="3600" dirty="0" smtClean="0">
                <a:latin typeface="微软雅黑" panose="020B0503020204020204" charset="-122"/>
                <a:ea typeface="微软雅黑" panose="020B0503020204020204" charset="-122"/>
                <a:cs typeface="微软雅黑" panose="020B0503020204020204" charset="-122"/>
                <a:sym typeface="Helvetica Light"/>
              </a:rPr>
              <a:t>QQ</a:t>
            </a:r>
            <a:r>
              <a:rPr lang="zh-CN" altLang="en-US" sz="3600" dirty="0" smtClean="0">
                <a:latin typeface="微软雅黑" panose="020B0503020204020204" charset="-122"/>
                <a:ea typeface="微软雅黑" panose="020B0503020204020204" charset="-122"/>
                <a:cs typeface="微软雅黑" panose="020B0503020204020204" charset="-122"/>
                <a:sym typeface="Helvetica Light"/>
              </a:rPr>
              <a:t>或微信号方式注册。</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8" name="图片 7"/>
          <p:cNvPicPr>
            <a:picLocks noChangeAspect="1"/>
          </p:cNvPicPr>
          <p:nvPr/>
        </p:nvPicPr>
        <p:blipFill>
          <a:blip r:embed="rId3"/>
          <a:stretch>
            <a:fillRect/>
          </a:stretch>
        </p:blipFill>
        <p:spPr>
          <a:xfrm>
            <a:off x="16927195" y="3252470"/>
            <a:ext cx="4773295" cy="8261350"/>
          </a:xfrm>
          <a:prstGeom prst="rect">
            <a:avLst/>
          </a:prstGeom>
        </p:spPr>
      </p:pic>
      <p:pic>
        <p:nvPicPr>
          <p:cNvPr id="9" name="图片 8"/>
          <p:cNvPicPr>
            <a:picLocks noChangeAspect="1"/>
          </p:cNvPicPr>
          <p:nvPr/>
        </p:nvPicPr>
        <p:blipFill>
          <a:blip r:embed="rId1"/>
          <a:stretch>
            <a:fillRect/>
          </a:stretch>
        </p:blipFill>
        <p:spPr>
          <a:xfrm>
            <a:off x="2802890" y="3252470"/>
            <a:ext cx="4817110" cy="8300720"/>
          </a:xfrm>
          <a:prstGeom prst="rect">
            <a:avLst/>
          </a:prstGeom>
        </p:spPr>
      </p:pic>
      <p:cxnSp>
        <p:nvCxnSpPr>
          <p:cNvPr id="10" name="直线箭头连接符 9"/>
          <p:cNvCxnSpPr/>
          <p:nvPr/>
        </p:nvCxnSpPr>
        <p:spPr>
          <a:xfrm flipH="1" flipV="1">
            <a:off x="7186295" y="8317230"/>
            <a:ext cx="3045460" cy="11772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直线箭头连接符 11"/>
          <p:cNvCxnSpPr/>
          <p:nvPr/>
        </p:nvCxnSpPr>
        <p:spPr>
          <a:xfrm>
            <a:off x="13640435" y="10414635"/>
            <a:ext cx="391350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文本框 12"/>
          <p:cNvSpPr txBox="1"/>
          <p:nvPr/>
        </p:nvSpPr>
        <p:spPr>
          <a:xfrm rot="1320000">
            <a:off x="7093585" y="8093075"/>
            <a:ext cx="294449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ctr" defTabSz="8255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微信、</a:t>
            </a: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QQ</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登录</a:t>
            </a:r>
            <a:endPar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4" name="文本框 13"/>
          <p:cNvSpPr txBox="1"/>
          <p:nvPr/>
        </p:nvSpPr>
        <p:spPr>
          <a:xfrm>
            <a:off x="14638020" y="9751060"/>
            <a:ext cx="228917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ctr" defTabSz="8255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mn-cs"/>
                <a:sym typeface="Helvetica Light"/>
              </a:rPr>
              <a:t>手机号登录</a:t>
            </a:r>
            <a:endPar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mn-cs"/>
              <a:sym typeface="Helvetica Light"/>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身份认证</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726180" y="1908810"/>
            <a:ext cx="16931640"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登录之后，需要进行学生身份认证后，</a:t>
            </a: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端乐跑数据才会关联课外体育成绩</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3254375" y="11452812"/>
            <a:ext cx="406754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5" name="文本框 4"/>
          <p:cNvSpPr txBox="1"/>
          <p:nvPr/>
        </p:nvSpPr>
        <p:spPr>
          <a:xfrm>
            <a:off x="3037205" y="12065635"/>
            <a:ext cx="4589145" cy="932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1800" b="1" i="0" u="none" strike="noStrike" cap="none" spc="0" normalizeH="0" baseline="0" dirty="0">
                <a:ln>
                  <a:noFill/>
                </a:ln>
                <a:solidFill>
                  <a:srgbClr val="000000"/>
                </a:solidFill>
                <a:effectLst/>
                <a:uFillTx/>
                <a:latin typeface="+mn-lt"/>
                <a:ea typeface="+mn-ea"/>
                <a:cs typeface="+mn-cs"/>
                <a:sym typeface="Helvetica Light"/>
              </a:rPr>
              <a:t>点击个人</a:t>
            </a:r>
            <a:r>
              <a:rPr kumimoji="0" lang="en-US" altLang="zh-CN" sz="1800" b="1" i="0" u="none" strike="noStrike" cap="none" spc="0" normalizeH="0" baseline="0" dirty="0">
                <a:ln>
                  <a:noFill/>
                </a:ln>
                <a:solidFill>
                  <a:srgbClr val="000000"/>
                </a:solidFill>
                <a:effectLst/>
                <a:uFillTx/>
                <a:latin typeface="+mn-lt"/>
                <a:ea typeface="+mn-ea"/>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头像</a:t>
            </a:r>
            <a:r>
              <a:rPr kumimoji="0" lang="en-US" altLang="zh-CN" sz="1800" b="1" i="0" u="none" strike="noStrike" cap="none" spc="0" normalizeH="0" baseline="0" dirty="0">
                <a:ln>
                  <a:noFill/>
                </a:ln>
                <a:solidFill>
                  <a:srgbClr val="000000"/>
                </a:solidFill>
                <a:effectLst/>
                <a:uFillTx/>
                <a:latin typeface="+mn-lt"/>
                <a:ea typeface="+mn-ea"/>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下方的</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未认证</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即可进入认证界面</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8" name="文本框 7"/>
          <p:cNvSpPr txBox="1"/>
          <p:nvPr/>
        </p:nvSpPr>
        <p:spPr>
          <a:xfrm>
            <a:off x="10291445" y="11452812"/>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认证界面</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2" name="文本框 11"/>
          <p:cNvSpPr txBox="1"/>
          <p:nvPr/>
        </p:nvSpPr>
        <p:spPr>
          <a:xfrm>
            <a:off x="9806940" y="12107545"/>
            <a:ext cx="4629785" cy="932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选择对应</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身份</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并填写对应信息后，点击</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认证</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按钮即可提交认证申请。</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16" name="文本框 15"/>
          <p:cNvSpPr txBox="1"/>
          <p:nvPr/>
        </p:nvSpPr>
        <p:spPr>
          <a:xfrm>
            <a:off x="17052925" y="11436302"/>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待审核界面</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8" name="文本框 17"/>
          <p:cNvSpPr txBox="1"/>
          <p:nvPr/>
        </p:nvSpPr>
        <p:spPr>
          <a:xfrm>
            <a:off x="16684625" y="12214225"/>
            <a:ext cx="4749165" cy="5168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提交完认证申请后，等待系统审核即可哦！</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pic>
        <p:nvPicPr>
          <p:cNvPr id="6" name="图片 5"/>
          <p:cNvPicPr>
            <a:picLocks noChangeAspect="1"/>
          </p:cNvPicPr>
          <p:nvPr/>
        </p:nvPicPr>
        <p:blipFill>
          <a:blip r:embed="rId1"/>
          <a:stretch>
            <a:fillRect/>
          </a:stretch>
        </p:blipFill>
        <p:spPr>
          <a:xfrm>
            <a:off x="3025140" y="2973705"/>
            <a:ext cx="4613275" cy="8234680"/>
          </a:xfrm>
          <a:prstGeom prst="rect">
            <a:avLst/>
          </a:prstGeom>
        </p:spPr>
      </p:pic>
      <p:cxnSp>
        <p:nvCxnSpPr>
          <p:cNvPr id="13" name="直线箭头连接符 12"/>
          <p:cNvCxnSpPr/>
          <p:nvPr/>
        </p:nvCxnSpPr>
        <p:spPr>
          <a:xfrm>
            <a:off x="7365365" y="6236335"/>
            <a:ext cx="2088515" cy="6324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7" name="图片 6"/>
          <p:cNvPicPr>
            <a:picLocks noChangeAspect="1"/>
          </p:cNvPicPr>
          <p:nvPr/>
        </p:nvPicPr>
        <p:blipFill>
          <a:blip r:embed="rId2"/>
          <a:stretch>
            <a:fillRect/>
          </a:stretch>
        </p:blipFill>
        <p:spPr>
          <a:xfrm>
            <a:off x="9946640" y="2971800"/>
            <a:ext cx="4758055" cy="8236585"/>
          </a:xfrm>
          <a:prstGeom prst="rect">
            <a:avLst/>
          </a:prstGeom>
        </p:spPr>
      </p:pic>
      <p:cxnSp>
        <p:nvCxnSpPr>
          <p:cNvPr id="17" name="直线箭头连接符 16"/>
          <p:cNvCxnSpPr/>
          <p:nvPr/>
        </p:nvCxnSpPr>
        <p:spPr>
          <a:xfrm flipV="1">
            <a:off x="14014450" y="6868795"/>
            <a:ext cx="2011680" cy="30689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1" name="图片 10"/>
          <p:cNvPicPr>
            <a:picLocks noChangeAspect="1"/>
          </p:cNvPicPr>
          <p:nvPr/>
        </p:nvPicPr>
        <p:blipFill>
          <a:blip r:embed="rId3"/>
          <a:stretch>
            <a:fillRect/>
          </a:stretch>
        </p:blipFill>
        <p:spPr>
          <a:xfrm>
            <a:off x="16684625" y="2973705"/>
            <a:ext cx="4742815" cy="8234045"/>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认证结果</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4866006"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anose="05000000000000000000" pitchFamily="2" charset="2"/>
              <a:buChar char="ü"/>
            </a:pP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认证通过</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8" name="文本框 7"/>
          <p:cNvSpPr txBox="1"/>
          <p:nvPr/>
        </p:nvSpPr>
        <p:spPr>
          <a:xfrm>
            <a:off x="16447136"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rPr>
              <a:t>认证不通过</a:t>
            </a:r>
            <a:endParaRPr kumimoji="0" lang="zh-CN" altLang="en-US" sz="4000" b="0" i="0" u="none" strike="noStrike" cap="none" spc="0" normalizeH="0" baseline="0" dirty="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3821430" y="3336290"/>
            <a:ext cx="5212715" cy="532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我的界面会出现“已认证</a:t>
            </a:r>
            <a:r>
              <a:rPr kumimoji="0" lang="zh-CN" altLang="en-US" sz="2800" b="0" i="0" u="none" strike="noStrike" cap="none" spc="0" normalizeH="0" baseline="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”标志</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0" name="文本框 9"/>
          <p:cNvSpPr txBox="1"/>
          <p:nvPr/>
        </p:nvSpPr>
        <p:spPr>
          <a:xfrm>
            <a:off x="13000355" y="3245168"/>
            <a:ext cx="10147935" cy="532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我的界面会显示“审核未通过”，可以修改信息后重新提交</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7" name="图片 6"/>
          <p:cNvPicPr>
            <a:picLocks noChangeAspect="1"/>
          </p:cNvPicPr>
          <p:nvPr/>
        </p:nvPicPr>
        <p:blipFill>
          <a:blip r:embed="rId1"/>
          <a:stretch>
            <a:fillRect/>
          </a:stretch>
        </p:blipFill>
        <p:spPr>
          <a:xfrm>
            <a:off x="1708150" y="4084955"/>
            <a:ext cx="4506595" cy="7848600"/>
          </a:xfrm>
          <a:prstGeom prst="rect">
            <a:avLst/>
          </a:prstGeom>
        </p:spPr>
      </p:pic>
      <p:pic>
        <p:nvPicPr>
          <p:cNvPr id="11" name="图片 10"/>
          <p:cNvPicPr>
            <a:picLocks noChangeAspect="1"/>
          </p:cNvPicPr>
          <p:nvPr/>
        </p:nvPicPr>
        <p:blipFill>
          <a:blip r:embed="rId2"/>
          <a:stretch>
            <a:fillRect/>
          </a:stretch>
        </p:blipFill>
        <p:spPr>
          <a:xfrm>
            <a:off x="6974205" y="4157345"/>
            <a:ext cx="4458970" cy="7703185"/>
          </a:xfrm>
          <a:prstGeom prst="rect">
            <a:avLst/>
          </a:prstGeom>
        </p:spPr>
      </p:pic>
      <p:pic>
        <p:nvPicPr>
          <p:cNvPr id="12" name="图片 11"/>
          <p:cNvPicPr>
            <a:picLocks noChangeAspect="1"/>
          </p:cNvPicPr>
          <p:nvPr/>
        </p:nvPicPr>
        <p:blipFill>
          <a:blip r:embed="rId3"/>
          <a:stretch>
            <a:fillRect/>
          </a:stretch>
        </p:blipFill>
        <p:spPr>
          <a:xfrm>
            <a:off x="13000355" y="4240530"/>
            <a:ext cx="4441190" cy="7703820"/>
          </a:xfrm>
          <a:prstGeom prst="rect">
            <a:avLst/>
          </a:prstGeom>
        </p:spPr>
      </p:pic>
      <p:pic>
        <p:nvPicPr>
          <p:cNvPr id="13" name="图片 12"/>
          <p:cNvPicPr>
            <a:picLocks noChangeAspect="1"/>
          </p:cNvPicPr>
          <p:nvPr/>
        </p:nvPicPr>
        <p:blipFill>
          <a:blip r:embed="rId4"/>
          <a:stretch>
            <a:fillRect/>
          </a:stretch>
        </p:blipFill>
        <p:spPr>
          <a:xfrm>
            <a:off x="18233390" y="4199255"/>
            <a:ext cx="4492625" cy="7787005"/>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校园乐跑</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2794001" y="2226927"/>
            <a:ext cx="17703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2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认证通过后，乐跑界面会更新，此时跑步才会关联课外体育成绩，同学们可以自主安排参与锻炼</a:t>
            </a:r>
            <a:endParaRPr kumimoji="0" lang="zh-CN" altLang="en-US" sz="32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7" name="文本框 16"/>
          <p:cNvSpPr txBox="1"/>
          <p:nvPr/>
        </p:nvSpPr>
        <p:spPr>
          <a:xfrm>
            <a:off x="14456410" y="5269957"/>
            <a:ext cx="1403350"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查看排名</a:t>
            </a:r>
            <a:endParaRPr kumimoji="0" lang="zh-CN" altLang="en-US" sz="2400" b="1"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2" name="图片 1"/>
          <p:cNvPicPr>
            <a:picLocks noChangeAspect="1"/>
          </p:cNvPicPr>
          <p:nvPr/>
        </p:nvPicPr>
        <p:blipFill>
          <a:blip r:embed="rId1"/>
          <a:stretch>
            <a:fillRect/>
          </a:stretch>
        </p:blipFill>
        <p:spPr>
          <a:xfrm>
            <a:off x="9124950" y="3263265"/>
            <a:ext cx="5179695" cy="8928735"/>
          </a:xfrm>
          <a:prstGeom prst="rect">
            <a:avLst/>
          </a:prstGeom>
        </p:spPr>
      </p:pic>
      <p:sp>
        <p:nvSpPr>
          <p:cNvPr id="5" name="文本框 4"/>
          <p:cNvSpPr txBox="1"/>
          <p:nvPr/>
        </p:nvSpPr>
        <p:spPr>
          <a:xfrm>
            <a:off x="8170545" y="6455502"/>
            <a:ext cx="1403350"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L="0" marR="0" indent="0" algn="ctr" defTabSz="8255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乐跑成绩</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6" name="图片 5"/>
          <p:cNvPicPr>
            <a:picLocks noChangeAspect="1"/>
          </p:cNvPicPr>
          <p:nvPr/>
        </p:nvPicPr>
        <p:blipFill>
          <a:blip r:embed="rId2"/>
          <a:stretch>
            <a:fillRect/>
          </a:stretch>
        </p:blipFill>
        <p:spPr>
          <a:xfrm>
            <a:off x="2794000" y="3071495"/>
            <a:ext cx="5109210" cy="8860790"/>
          </a:xfrm>
          <a:prstGeom prst="rect">
            <a:avLst/>
          </a:prstGeom>
        </p:spPr>
      </p:pic>
      <p:cxnSp>
        <p:nvCxnSpPr>
          <p:cNvPr id="10" name="直线箭头连接符 9"/>
          <p:cNvCxnSpPr/>
          <p:nvPr/>
        </p:nvCxnSpPr>
        <p:spPr>
          <a:xfrm flipH="1">
            <a:off x="7561580" y="7152640"/>
            <a:ext cx="312356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9" name="图片 8"/>
          <p:cNvPicPr>
            <a:picLocks noChangeAspect="1"/>
          </p:cNvPicPr>
          <p:nvPr/>
        </p:nvPicPr>
        <p:blipFill>
          <a:blip r:embed="rId3"/>
          <a:stretch>
            <a:fillRect/>
          </a:stretch>
        </p:blipFill>
        <p:spPr>
          <a:xfrm>
            <a:off x="16511270" y="3263265"/>
            <a:ext cx="5164455" cy="8910320"/>
          </a:xfrm>
          <a:prstGeom prst="rect">
            <a:avLst/>
          </a:prstGeom>
        </p:spPr>
      </p:pic>
      <p:cxnSp>
        <p:nvCxnSpPr>
          <p:cNvPr id="14" name="直线箭头连接符 13"/>
          <p:cNvCxnSpPr/>
          <p:nvPr/>
        </p:nvCxnSpPr>
        <p:spPr>
          <a:xfrm>
            <a:off x="14032865" y="5906770"/>
            <a:ext cx="224155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跑步规则说明</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657601" y="2343172"/>
            <a:ext cx="174243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学校会设置跑步规则和目标要求，在</a:t>
            </a:r>
            <a:r>
              <a:rPr kumimoji="0" lang="en-US" altLang="zh-CN"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乐跑界面可以随时点击查看</a:t>
            </a: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4" name="文本框 13"/>
          <p:cNvSpPr txBox="1"/>
          <p:nvPr/>
        </p:nvSpPr>
        <p:spPr>
          <a:xfrm>
            <a:off x="10540999" y="5210029"/>
            <a:ext cx="1143000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一般情况下，单次跑步计入有效成绩需要同时满足以下条件：</a:t>
            </a:r>
            <a:endPar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smtClean="0">
                <a:solidFill>
                  <a:schemeClr val="accent2"/>
                </a:solidFill>
                <a:latin typeface="微软雅黑" panose="020B0503020204020204" charset="-122"/>
                <a:ea typeface="微软雅黑" panose="020B0503020204020204" charset="-122"/>
                <a:cs typeface="微软雅黑" panose="020B0503020204020204" charset="-122"/>
              </a:rPr>
              <a:t>1</a:t>
            </a:r>
            <a:r>
              <a:rPr lang="zh-CN" altLang="en-US" sz="4000" dirty="0" smtClean="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跑步里程达标</a:t>
            </a:r>
            <a:endPar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smtClean="0">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4000" dirty="0" smtClean="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速度在要求范围内</a:t>
            </a:r>
            <a:endPar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smtClean="0">
                <a:solidFill>
                  <a:schemeClr val="accent2"/>
                </a:solidFill>
                <a:latin typeface="微软雅黑" panose="020B0503020204020204" charset="-122"/>
                <a:ea typeface="微软雅黑" panose="020B0503020204020204" charset="-122"/>
                <a:cs typeface="微软雅黑" panose="020B0503020204020204" charset="-122"/>
              </a:rPr>
              <a:t>3</a:t>
            </a:r>
            <a:r>
              <a:rPr lang="zh-CN" altLang="en-US" sz="4000" dirty="0" smtClean="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跑步时经过所有系统分配的打卡点位置（开启跑步后，</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经过</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点位</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时会</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自动打卡）</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5" name="图片 4"/>
          <p:cNvPicPr>
            <a:picLocks noChangeAspect="1"/>
          </p:cNvPicPr>
          <p:nvPr/>
        </p:nvPicPr>
        <p:blipFill>
          <a:blip r:embed="rId1"/>
          <a:stretch>
            <a:fillRect/>
          </a:stretch>
        </p:blipFill>
        <p:spPr>
          <a:xfrm>
            <a:off x="3657600" y="3253740"/>
            <a:ext cx="4924425" cy="8522970"/>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常规跑步流程</a:t>
            </a:r>
            <a:endParaRPr lang="zh-CN" altLang="en-US" kern="1200" dirty="0">
              <a:latin typeface="Arial" panose="020B0604020202020204" pitchFamily="34" charset="0"/>
              <a:ea typeface="微软雅黑" panose="020B0503020204020204" charset="-122"/>
              <a:cs typeface="+mn-ea"/>
            </a:endParaRPr>
          </a:p>
        </p:txBody>
      </p:sp>
      <p:pic>
        <p:nvPicPr>
          <p:cNvPr id="2" name="图片 1" descr="开始乐跑"/>
          <p:cNvPicPr>
            <a:picLocks noChangeAspect="1"/>
          </p:cNvPicPr>
          <p:nvPr/>
        </p:nvPicPr>
        <p:blipFill>
          <a:blip r:embed="rId1" cstate="email"/>
          <a:stretch>
            <a:fillRect/>
          </a:stretch>
        </p:blipFill>
        <p:spPr>
          <a:xfrm>
            <a:off x="5328920" y="2444115"/>
            <a:ext cx="4003040" cy="7114540"/>
          </a:xfrm>
          <a:prstGeom prst="rect">
            <a:avLst/>
          </a:prstGeom>
        </p:spPr>
      </p:pic>
      <p:pic>
        <p:nvPicPr>
          <p:cNvPr id="3" name="图片 2" descr="健康提醒"/>
          <p:cNvPicPr>
            <a:picLocks noChangeAspect="1"/>
          </p:cNvPicPr>
          <p:nvPr/>
        </p:nvPicPr>
        <p:blipFill>
          <a:blip r:embed="rId2" cstate="email"/>
          <a:stretch>
            <a:fillRect/>
          </a:stretch>
        </p:blipFill>
        <p:spPr>
          <a:xfrm>
            <a:off x="871220" y="2444115"/>
            <a:ext cx="4003040" cy="7114540"/>
          </a:xfrm>
          <a:prstGeom prst="rect">
            <a:avLst/>
          </a:prstGeom>
        </p:spPr>
      </p:pic>
      <p:pic>
        <p:nvPicPr>
          <p:cNvPr id="5" name="图片 4" descr="开始乐跑123"/>
          <p:cNvPicPr>
            <a:picLocks noChangeAspect="1"/>
          </p:cNvPicPr>
          <p:nvPr/>
        </p:nvPicPr>
        <p:blipFill>
          <a:blip r:embed="rId3" cstate="email"/>
          <a:stretch>
            <a:fillRect/>
          </a:stretch>
        </p:blipFill>
        <p:spPr>
          <a:xfrm>
            <a:off x="9943646" y="2429510"/>
            <a:ext cx="4152900" cy="7129145"/>
          </a:xfrm>
          <a:prstGeom prst="rect">
            <a:avLst/>
          </a:prstGeom>
        </p:spPr>
      </p:pic>
      <p:sp>
        <p:nvSpPr>
          <p:cNvPr id="8" name="文本框 7"/>
          <p:cNvSpPr txBox="1"/>
          <p:nvPr/>
        </p:nvSpPr>
        <p:spPr>
          <a:xfrm>
            <a:off x="969191" y="9866077"/>
            <a:ext cx="4003675"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1.</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在主界面点击开始</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乐跑，</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并</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确认</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安全提醒后，点击</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进入乐跑</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5231130" y="9866077"/>
            <a:ext cx="4294505"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2.</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此时会</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进入</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跑步地图界面</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，可以</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随时点击问号图标查看本次跑步标准</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0" name="文本框 9"/>
          <p:cNvSpPr txBox="1"/>
          <p:nvPr/>
        </p:nvSpPr>
        <p:spPr>
          <a:xfrm>
            <a:off x="9718585" y="9879115"/>
            <a:ext cx="4852035" cy="2318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3.</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如学校有打卡要求，则每次运动</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系统</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会随机分配打卡点</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其</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位置是本次</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跑步要经过的</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地方，</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确认后</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点击</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“开始乐跑</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即可计时跑步</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12" name="图片 11" descr="长按暂停"/>
          <p:cNvPicPr>
            <a:picLocks noChangeAspect="1"/>
          </p:cNvPicPr>
          <p:nvPr/>
        </p:nvPicPr>
        <p:blipFill>
          <a:blip r:embed="rId4" cstate="email"/>
          <a:stretch>
            <a:fillRect/>
          </a:stretch>
        </p:blipFill>
        <p:spPr>
          <a:xfrm>
            <a:off x="14703515" y="2444115"/>
            <a:ext cx="4194810" cy="7225030"/>
          </a:xfrm>
          <a:prstGeom prst="rect">
            <a:avLst/>
          </a:prstGeom>
        </p:spPr>
      </p:pic>
      <p:sp>
        <p:nvSpPr>
          <p:cNvPr id="13" name="文本框 12"/>
          <p:cNvSpPr txBox="1"/>
          <p:nvPr/>
        </p:nvSpPr>
        <p:spPr>
          <a:xfrm>
            <a:off x="14863445" y="9886141"/>
            <a:ext cx="4138930" cy="2872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4.</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运动过程</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中，</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到达打卡点位置时，系统会自动打卡，并有语音播报，同时界面会更新打卡信息，跑步中途可以暂停稍作休息</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4" name="文本框 13"/>
          <p:cNvSpPr txBox="1"/>
          <p:nvPr/>
        </p:nvSpPr>
        <p:spPr>
          <a:xfrm>
            <a:off x="19448871" y="9996705"/>
            <a:ext cx="4138930"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5.</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a:t>
            </a:r>
            <a:r>
              <a:rPr kumimoji="0" lang="zh-CN" altLang="en-US" sz="240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结束后，会详细反映运动过程数据，成绩是否关联以及原因都会实时反馈</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15" name="图片 14"/>
          <p:cNvPicPr>
            <a:picLocks noChangeAspect="1"/>
          </p:cNvPicPr>
          <p:nvPr/>
        </p:nvPicPr>
        <p:blipFill>
          <a:blip r:embed="rId5" cstate="email"/>
          <a:stretch>
            <a:fillRect/>
          </a:stretch>
        </p:blipFill>
        <p:spPr>
          <a:xfrm>
            <a:off x="19416214" y="2444073"/>
            <a:ext cx="4138930" cy="7368333"/>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其他功能</a:t>
            </a:r>
            <a:endParaRPr lang="zh-CN" altLang="en-US" kern="1200" dirty="0">
              <a:latin typeface="Arial" panose="020B0604020202020204" pitchFamily="34" charset="0"/>
              <a:ea typeface="微软雅黑" panose="020B0503020204020204" charset="-122"/>
              <a:cs typeface="+mn-ea"/>
            </a:endParaRPr>
          </a:p>
        </p:txBody>
      </p:sp>
      <p:pic>
        <p:nvPicPr>
          <p:cNvPr id="7" name="图片 6" descr="2"/>
          <p:cNvPicPr>
            <a:picLocks noChangeAspect="1"/>
          </p:cNvPicPr>
          <p:nvPr/>
        </p:nvPicPr>
        <p:blipFill>
          <a:blip r:embed="rId1"/>
          <a:stretch>
            <a:fillRect/>
          </a:stretch>
        </p:blipFill>
        <p:spPr>
          <a:xfrm>
            <a:off x="6762750" y="2516505"/>
            <a:ext cx="5535930" cy="9227185"/>
          </a:xfrm>
          <a:prstGeom prst="rect">
            <a:avLst/>
          </a:prstGeom>
        </p:spPr>
      </p:pic>
      <p:pic>
        <p:nvPicPr>
          <p:cNvPr id="8" name="图片 7" descr="3"/>
          <p:cNvPicPr>
            <a:picLocks noChangeAspect="1"/>
          </p:cNvPicPr>
          <p:nvPr/>
        </p:nvPicPr>
        <p:blipFill>
          <a:blip r:embed="rId2"/>
          <a:stretch>
            <a:fillRect/>
          </a:stretch>
        </p:blipFill>
        <p:spPr>
          <a:xfrm>
            <a:off x="1002665" y="2516505"/>
            <a:ext cx="5535930" cy="9227185"/>
          </a:xfrm>
          <a:prstGeom prst="rect">
            <a:avLst/>
          </a:prstGeom>
        </p:spPr>
      </p:pic>
      <p:pic>
        <p:nvPicPr>
          <p:cNvPr id="9" name="图片 8" descr="4"/>
          <p:cNvPicPr>
            <a:picLocks noChangeAspect="1"/>
          </p:cNvPicPr>
          <p:nvPr/>
        </p:nvPicPr>
        <p:blipFill>
          <a:blip r:embed="rId3"/>
          <a:stretch>
            <a:fillRect/>
          </a:stretch>
        </p:blipFill>
        <p:spPr>
          <a:xfrm>
            <a:off x="12492355" y="2516505"/>
            <a:ext cx="5535930" cy="9227185"/>
          </a:xfrm>
          <a:prstGeom prst="rect">
            <a:avLst/>
          </a:prstGeom>
        </p:spPr>
      </p:pic>
      <p:pic>
        <p:nvPicPr>
          <p:cNvPr id="10" name="图片 9" descr="3(1)"/>
          <p:cNvPicPr>
            <a:picLocks noChangeAspect="1"/>
          </p:cNvPicPr>
          <p:nvPr/>
        </p:nvPicPr>
        <p:blipFill>
          <a:blip r:embed="rId4" cstate="email"/>
          <a:stretch>
            <a:fillRect/>
          </a:stretch>
        </p:blipFill>
        <p:spPr>
          <a:xfrm>
            <a:off x="18237835" y="2516505"/>
            <a:ext cx="5521960" cy="9227185"/>
          </a:xfrm>
          <a:prstGeom prst="rect">
            <a:avLst/>
          </a:prstGeom>
        </p:spPr>
      </p:pic>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KSO_WM_DOC_GUID" val="{6ff87a4e-b8eb-4156-b949-5b935bc3b313}"/>
  <p:tag name="KSO_WPP_MARK_KEY" val="175066ad-0f2e-4701-a5a5-cb6b6e4d5325"/>
</p:tagLst>
</file>

<file path=ppt/theme/_rels/theme1.xml.rels><?xml version="1.0" encoding="UTF-8" standalone="yes"?>
<Relationships xmlns="http://schemas.openxmlformats.org/package/2006/relationships"><Relationship Id="rId1" Type="http://schemas.openxmlformats.org/officeDocument/2006/relationships/image" Target="../media/image2.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1700</Words>
  <Application>WPS 演示</Application>
  <PresentationFormat>自定义</PresentationFormat>
  <Paragraphs>143</Paragraphs>
  <Slides>13</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Helvetica Light</vt:lpstr>
      <vt:lpstr>微软雅黑</vt:lpstr>
      <vt:lpstr>Helvetica Neue</vt:lpstr>
      <vt:lpstr>Helvetica</vt:lpstr>
      <vt:lpstr>PingFang SC Light</vt:lpstr>
      <vt:lpstr>Segoe Print</vt:lpstr>
      <vt:lpstr>Arial Unicode MS</vt:lpstr>
      <vt:lpstr>White</vt:lpstr>
      <vt:lpstr>PowerPoint 演示文稿</vt:lpstr>
      <vt:lpstr>PowerPoint 演示文稿</vt:lpstr>
      <vt:lpstr>注册登录</vt:lpstr>
      <vt:lpstr>身份认证</vt:lpstr>
      <vt:lpstr>认证结果</vt:lpstr>
      <vt:lpstr>校园乐跑</vt:lpstr>
      <vt:lpstr>跑步规则说明</vt:lpstr>
      <vt:lpstr>常规跑步流程</vt:lpstr>
      <vt:lpstr>其他功能</vt:lpstr>
      <vt:lpstr>使用以及作弊问题</vt:lpstr>
      <vt:lpstr>其他常见问题</vt:lpstr>
      <vt:lpstr>意见反馈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小胥</cp:lastModifiedBy>
  <cp:revision>1625</cp:revision>
  <cp:lastPrinted>2017-06-07T09:57:00Z</cp:lastPrinted>
  <dcterms:created xsi:type="dcterms:W3CDTF">2017-08-15T01:48:00Z</dcterms:created>
  <dcterms:modified xsi:type="dcterms:W3CDTF">2023-10-10T02:18:07Z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C6F45023A3FC4CD0B8F9845365260A49_13</vt:lpwstr>
  </property>
</Properties>
</file>